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Questrial" charset="1" panose="02000000000000000000"/>
      <p:regular r:id="rId25"/>
    </p:embeddedFont>
    <p:embeddedFont>
      <p:font typeface="TT Runs" charset="1" panose="02000000000000000607"/>
      <p:regular r:id="rId26"/>
    </p:embeddedFont>
    <p:embeddedFont>
      <p:font typeface="Poppins Medium" charset="1" panose="02000000000000000000"/>
      <p:regular r:id="rId27"/>
    </p:embeddedFont>
    <p:embeddedFont>
      <p:font typeface="Open Sans" charset="1" panose="020B0606030504020204"/>
      <p:regular r:id="rId28"/>
    </p:embeddedFont>
    <p:embeddedFont>
      <p:font typeface="TT Runs Bold" charset="1" panose="0200000000000000060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VAGmDruE3pw.mp4" Type="http://schemas.openxmlformats.org/officeDocument/2006/relationships/video"/><Relationship Id="rId5" Target="../media/VAGmDruE3pw.mp4" Type="http://schemas.microsoft.com/office/2007/relationships/media"/><Relationship Id="rId6" Target="../media/image11.jpeg" Type="http://schemas.openxmlformats.org/officeDocument/2006/relationships/image"/><Relationship Id="rId7" Target="../media/VAGmDnP3ptk.mp4" Type="http://schemas.openxmlformats.org/officeDocument/2006/relationships/video"/><Relationship Id="rId8" Target="../media/VAGmDnP3pt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827757" y="6121175"/>
            <a:ext cx="0" cy="2384602"/>
          </a:xfrm>
          <a:prstGeom prst="line">
            <a:avLst/>
          </a:prstGeom>
          <a:ln cap="flat" w="38100">
            <a:solidFill>
              <a:srgbClr val="6AD3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08707" y="4228163"/>
            <a:ext cx="13530446" cy="126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3"/>
              </a:lnSpc>
            </a:pPr>
            <a:r>
              <a:rPr lang="en-US" sz="10492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8707" y="5405116"/>
            <a:ext cx="11710411" cy="71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6"/>
              </a:lnSpc>
              <a:spcBef>
                <a:spcPct val="0"/>
              </a:spcBef>
            </a:pPr>
            <a:r>
              <a:rPr lang="en-US" sz="415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Modelado e Interacción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8707" y="8575628"/>
            <a:ext cx="6765223" cy="38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7"/>
              </a:lnSpc>
              <a:spcBef>
                <a:spcPct val="0"/>
              </a:spcBef>
            </a:pPr>
            <a:r>
              <a:rPr lang="en-US" sz="234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COMPUTACIÓN GRÁFICA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28568" y="6651392"/>
            <a:ext cx="11710411" cy="1451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6"/>
              </a:lnSpc>
            </a:pPr>
            <a:r>
              <a:rPr lang="en-US" sz="415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Germán Schnaider</a:t>
            </a:r>
          </a:p>
          <a:p>
            <a:pPr algn="l">
              <a:lnSpc>
                <a:spcPts val="5816"/>
              </a:lnSpc>
              <a:spcBef>
                <a:spcPct val="0"/>
              </a:spcBef>
            </a:pPr>
            <a:r>
              <a:rPr lang="en-US" sz="415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Gonzalo Aguirre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131291"/>
            <a:ext cx="6672115" cy="5380738"/>
          </a:xfrm>
          <a:custGeom>
            <a:avLst/>
            <a:gdLst/>
            <a:ahLst/>
            <a:cxnLst/>
            <a:rect r="r" b="b" t="t" l="l"/>
            <a:pathLst>
              <a:path h="5380738" w="6672115">
                <a:moveTo>
                  <a:pt x="0" y="0"/>
                </a:moveTo>
                <a:lnTo>
                  <a:pt x="6672115" y="0"/>
                </a:lnTo>
                <a:lnTo>
                  <a:pt x="6672115" y="5380737"/>
                </a:lnTo>
                <a:lnTo>
                  <a:pt x="0" y="5380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75361" y="3806470"/>
            <a:ext cx="7181075" cy="4030378"/>
          </a:xfrm>
          <a:custGeom>
            <a:avLst/>
            <a:gdLst/>
            <a:ahLst/>
            <a:cxnLst/>
            <a:rect r="r" b="b" t="t" l="l"/>
            <a:pathLst>
              <a:path h="4030378" w="7181075">
                <a:moveTo>
                  <a:pt x="0" y="0"/>
                </a:moveTo>
                <a:lnTo>
                  <a:pt x="7181074" y="0"/>
                </a:lnTo>
                <a:lnTo>
                  <a:pt x="7181074" y="4030379"/>
                </a:lnTo>
                <a:lnTo>
                  <a:pt x="0" y="4030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2571" y="904875"/>
            <a:ext cx="1344557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Acomodar objetos en la escena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86570" y="3047990"/>
            <a:ext cx="8514859" cy="6210310"/>
          </a:xfrm>
          <a:custGeom>
            <a:avLst/>
            <a:gdLst/>
            <a:ahLst/>
            <a:cxnLst/>
            <a:rect r="r" b="b" t="t" l="l"/>
            <a:pathLst>
              <a:path h="6210310" w="8514859">
                <a:moveTo>
                  <a:pt x="0" y="0"/>
                </a:moveTo>
                <a:lnTo>
                  <a:pt x="8514860" y="0"/>
                </a:lnTo>
                <a:lnTo>
                  <a:pt x="8514860" y="6210310"/>
                </a:lnTo>
                <a:lnTo>
                  <a:pt x="0" y="6210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92609" y="904875"/>
            <a:ext cx="736550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Objeto jerárquico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69443" y="3202757"/>
            <a:ext cx="10403661" cy="4543250"/>
          </a:xfrm>
          <a:custGeom>
            <a:avLst/>
            <a:gdLst/>
            <a:ahLst/>
            <a:cxnLst/>
            <a:rect r="r" b="b" t="t" l="l"/>
            <a:pathLst>
              <a:path h="4543250" w="10403661">
                <a:moveTo>
                  <a:pt x="0" y="0"/>
                </a:moveTo>
                <a:lnTo>
                  <a:pt x="10403661" y="0"/>
                </a:lnTo>
                <a:lnTo>
                  <a:pt x="10403661" y="4543251"/>
                </a:lnTo>
                <a:lnTo>
                  <a:pt x="0" y="454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60828" y="904875"/>
            <a:ext cx="522906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ObjParser.cs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45607"/>
            <a:ext cx="6695986" cy="6112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1"/>
              </a:lnSpc>
              <a:spcBef>
                <a:spcPct val="0"/>
              </a:spcBef>
            </a:pPr>
            <a:r>
              <a:rPr lang="en-US" sz="3165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El</a:t>
            </a:r>
            <a:r>
              <a:rPr lang="en-US" sz="3165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ObjParser lee archivos .obj, extrayendo la información de los vértices, normales y caras. Para cada archivo, organiza estos datos en estructuras adecuadas, como listas de vértices y caras, y luego crea un objeto Mesh en Unity, asignando los vértices y las caras al objeto para representar el modelo 3D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14123" y="1943100"/>
            <a:ext cx="5245044" cy="7946504"/>
          </a:xfrm>
          <a:custGeom>
            <a:avLst/>
            <a:gdLst/>
            <a:ahLst/>
            <a:cxnLst/>
            <a:rect r="r" b="b" t="t" l="l"/>
            <a:pathLst>
              <a:path h="7946504" w="5245044">
                <a:moveTo>
                  <a:pt x="0" y="0"/>
                </a:moveTo>
                <a:lnTo>
                  <a:pt x="5245044" y="0"/>
                </a:lnTo>
                <a:lnTo>
                  <a:pt x="5245044" y="7946504"/>
                </a:lnTo>
                <a:lnTo>
                  <a:pt x="0" y="7946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0672" y="3922739"/>
            <a:ext cx="10579222" cy="511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9280" indent="-349640" lvl="1">
              <a:lnSpc>
                <a:spcPts val="4534"/>
              </a:lnSpc>
              <a:buAutoNum type="arabicPeriod" startAt="1"/>
            </a:pPr>
            <a:r>
              <a:rPr lang="en-US" sz="323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Lectura del archivo</a:t>
            </a:r>
          </a:p>
          <a:p>
            <a:pPr algn="just" marL="699280" indent="-349640" lvl="1">
              <a:lnSpc>
                <a:spcPts val="4534"/>
              </a:lnSpc>
              <a:buAutoNum type="arabicPeriod" startAt="1"/>
            </a:pPr>
            <a:r>
              <a:rPr lang="en-US" sz="323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Análisis de datos</a:t>
            </a:r>
          </a:p>
          <a:p>
            <a:pPr algn="just" marL="699280" indent="-349640" lvl="1">
              <a:lnSpc>
                <a:spcPts val="4534"/>
              </a:lnSpc>
              <a:buAutoNum type="arabicPeriod" startAt="1"/>
            </a:pPr>
            <a:r>
              <a:rPr lang="en-US" sz="323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Construcción de caras</a:t>
            </a:r>
          </a:p>
          <a:p>
            <a:pPr algn="just" marL="699280" indent="-349640" lvl="1">
              <a:lnSpc>
                <a:spcPts val="4534"/>
              </a:lnSpc>
              <a:buAutoNum type="arabicPeriod" startAt="1"/>
            </a:pPr>
            <a:r>
              <a:rPr lang="en-US" sz="323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Centrar</a:t>
            </a:r>
          </a:p>
          <a:p>
            <a:pPr algn="just" marL="699280" indent="-349640" lvl="1">
              <a:lnSpc>
                <a:spcPts val="4534"/>
              </a:lnSpc>
              <a:buAutoNum type="arabicPeriod" startAt="1"/>
            </a:pPr>
            <a:r>
              <a:rPr lang="en-US" sz="323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Aplicación de la malla</a:t>
            </a:r>
          </a:p>
          <a:p>
            <a:pPr algn="just">
              <a:lnSpc>
                <a:spcPts val="4534"/>
              </a:lnSpc>
            </a:pPr>
          </a:p>
          <a:p>
            <a:pPr algn="just">
              <a:lnSpc>
                <a:spcPts val="4534"/>
              </a:lnSpc>
            </a:pPr>
          </a:p>
          <a:p>
            <a:pPr algn="just">
              <a:lnSpc>
                <a:spcPts val="4534"/>
              </a:lnSpc>
            </a:pPr>
            <a:r>
              <a:rPr lang="en-US" sz="323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Utilzamos los objetos subidos en moodle</a:t>
            </a:r>
          </a:p>
          <a:p>
            <a:pPr algn="just">
              <a:lnSpc>
                <a:spcPts val="4534"/>
              </a:lnSpc>
            </a:pPr>
            <a:r>
              <a:rPr lang="en-US" sz="323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Creamos las paredes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60828" y="904875"/>
            <a:ext cx="522906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ObjParser.cs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9496" y="4430102"/>
            <a:ext cx="10009860" cy="1426795"/>
          </a:xfrm>
          <a:custGeom>
            <a:avLst/>
            <a:gdLst/>
            <a:ahLst/>
            <a:cxnLst/>
            <a:rect r="r" b="b" t="t" l="l"/>
            <a:pathLst>
              <a:path h="1426795" w="10009860">
                <a:moveTo>
                  <a:pt x="0" y="0"/>
                </a:moveTo>
                <a:lnTo>
                  <a:pt x="10009861" y="0"/>
                </a:lnTo>
                <a:lnTo>
                  <a:pt x="10009861" y="1426796"/>
                </a:lnTo>
                <a:lnTo>
                  <a:pt x="0" y="1426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70740" y="8899883"/>
            <a:ext cx="9754680" cy="1072765"/>
          </a:xfrm>
          <a:custGeom>
            <a:avLst/>
            <a:gdLst/>
            <a:ahLst/>
            <a:cxnLst/>
            <a:rect r="r" b="b" t="t" l="l"/>
            <a:pathLst>
              <a:path h="1072765" w="9754680">
                <a:moveTo>
                  <a:pt x="0" y="0"/>
                </a:moveTo>
                <a:lnTo>
                  <a:pt x="9754680" y="0"/>
                </a:lnTo>
                <a:lnTo>
                  <a:pt x="9754680" y="1072765"/>
                </a:lnTo>
                <a:lnTo>
                  <a:pt x="0" y="107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70740" y="7438859"/>
            <a:ext cx="11226649" cy="809128"/>
          </a:xfrm>
          <a:custGeom>
            <a:avLst/>
            <a:gdLst/>
            <a:ahLst/>
            <a:cxnLst/>
            <a:rect r="r" b="b" t="t" l="l"/>
            <a:pathLst>
              <a:path h="809128" w="11226649">
                <a:moveTo>
                  <a:pt x="0" y="0"/>
                </a:moveTo>
                <a:lnTo>
                  <a:pt x="11226649" y="0"/>
                </a:lnTo>
                <a:lnTo>
                  <a:pt x="11226649" y="809127"/>
                </a:lnTo>
                <a:lnTo>
                  <a:pt x="0" y="809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60828" y="904875"/>
            <a:ext cx="522906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ObjParser.cs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409176"/>
            <a:ext cx="4597570" cy="67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42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Lectura y análisis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9202" y="4069516"/>
            <a:ext cx="7023404" cy="202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  <a:spcBef>
                <a:spcPct val="0"/>
              </a:spcBef>
            </a:pPr>
            <a:r>
              <a:rPr lang="en-US" sz="234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Cada línea del archivo .obj se divide utilizando el método Split(' '), que separa la línea en partes según los espacios. </a:t>
            </a:r>
          </a:p>
          <a:p>
            <a:pPr algn="l">
              <a:lnSpc>
                <a:spcPts val="3288"/>
              </a:lnSpc>
              <a:spcBef>
                <a:spcPct val="0"/>
              </a:spcBef>
            </a:pPr>
            <a:r>
              <a:rPr lang="en-US" sz="234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Por ejemplo, una línea como "v 1.0 2.0 3.0" se separa en un array ["v", "1.0", "2.0", "3.0"]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60828" y="904875"/>
            <a:ext cx="522906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ObjParser.cs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2312" y="3495675"/>
            <a:ext cx="15486096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Centrado: Guardar minimos y maximos de vertices para restar (min+max)/2.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4756" y="7857959"/>
            <a:ext cx="11226649" cy="809128"/>
          </a:xfrm>
          <a:custGeom>
            <a:avLst/>
            <a:gdLst/>
            <a:ahLst/>
            <a:cxnLst/>
            <a:rect r="r" b="b" t="t" l="l"/>
            <a:pathLst>
              <a:path h="809128" w="11226649">
                <a:moveTo>
                  <a:pt x="0" y="0"/>
                </a:moveTo>
                <a:lnTo>
                  <a:pt x="11226649" y="0"/>
                </a:lnTo>
                <a:lnTo>
                  <a:pt x="11226649" y="809127"/>
                </a:lnTo>
                <a:lnTo>
                  <a:pt x="0" y="809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2577" y="2365010"/>
            <a:ext cx="4185925" cy="5073848"/>
          </a:xfrm>
          <a:custGeom>
            <a:avLst/>
            <a:gdLst/>
            <a:ahLst/>
            <a:cxnLst/>
            <a:rect r="r" b="b" t="t" l="l"/>
            <a:pathLst>
              <a:path h="5073848" w="4185925">
                <a:moveTo>
                  <a:pt x="0" y="0"/>
                </a:moveTo>
                <a:lnTo>
                  <a:pt x="4185925" y="0"/>
                </a:lnTo>
                <a:lnTo>
                  <a:pt x="4185925" y="5073849"/>
                </a:lnTo>
                <a:lnTo>
                  <a:pt x="0" y="5073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60828" y="904875"/>
            <a:ext cx="522906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ObjParser.cs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2014" y="2409176"/>
            <a:ext cx="4770942" cy="67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  <a:spcBef>
                <a:spcPct val="0"/>
              </a:spcBef>
            </a:pPr>
            <a:r>
              <a:rPr lang="en-US" sz="3942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Armado de caras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9202" y="4069516"/>
            <a:ext cx="7023404" cy="243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  <a:spcBef>
                <a:spcPct val="0"/>
              </a:spcBef>
            </a:pPr>
            <a:r>
              <a:rPr lang="en-US" sz="234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</a:t>
            </a:r>
            <a:r>
              <a:rPr lang="en-US" sz="234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 detectan las líneas que comienzan con la letra f, que indican una cara compuesta por varios vértices. y se arma una lista de triángulos, agregando los vértices correspondientes desde las listas previamente cargadas.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480" y="3232647"/>
            <a:ext cx="5551043" cy="5103959"/>
          </a:xfrm>
          <a:custGeom>
            <a:avLst/>
            <a:gdLst/>
            <a:ahLst/>
            <a:cxnLst/>
            <a:rect r="r" b="b" t="t" l="l"/>
            <a:pathLst>
              <a:path h="5103959" w="5551043">
                <a:moveTo>
                  <a:pt x="0" y="0"/>
                </a:moveTo>
                <a:lnTo>
                  <a:pt x="5551042" y="0"/>
                </a:lnTo>
                <a:lnTo>
                  <a:pt x="5551042" y="5103959"/>
                </a:lnTo>
                <a:lnTo>
                  <a:pt x="0" y="5103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322" r="-1658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60828" y="904875"/>
            <a:ext cx="522906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ObjParser.cs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72896"/>
            <a:ext cx="5788477" cy="824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6"/>
              </a:lnSpc>
              <a:spcBef>
                <a:spcPct val="0"/>
              </a:spcBef>
            </a:pPr>
            <a:r>
              <a:rPr lang="en-US" sz="4783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Armado de caras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73725"/>
            <a:ext cx="8115300" cy="445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  <a:spcBef>
                <a:spcPct val="0"/>
              </a:spcBef>
            </a:pPr>
            <a:r>
              <a:rPr lang="en-US" sz="2788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 este proceso, solo se utilizan los índices de vértices para definir las caras del modelo, sin considerar las coordenadas de textura ni las normales. Los índices se ajustan restando 1 para que coincidan con la convención de indexación basada en 0, y se almacenan para formar las caras del modelo durante la renderización.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16844" y="2437712"/>
            <a:ext cx="8639388" cy="5604841"/>
          </a:xfrm>
          <a:custGeom>
            <a:avLst/>
            <a:gdLst/>
            <a:ahLst/>
            <a:cxnLst/>
            <a:rect r="r" b="b" t="t" l="l"/>
            <a:pathLst>
              <a:path h="5604841" w="8639388">
                <a:moveTo>
                  <a:pt x="0" y="0"/>
                </a:moveTo>
                <a:lnTo>
                  <a:pt x="8639388" y="0"/>
                </a:lnTo>
                <a:lnTo>
                  <a:pt x="8639388" y="5604841"/>
                </a:lnTo>
                <a:lnTo>
                  <a:pt x="0" y="5604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38" t="0" r="-14952" b="-41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45888" y="904875"/>
            <a:ext cx="425894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Problema: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0238" y="3562350"/>
            <a:ext cx="8593762" cy="1677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6"/>
              </a:lnSpc>
              <a:spcBef>
                <a:spcPct val="0"/>
              </a:spcBef>
            </a:pPr>
            <a:r>
              <a:rPr lang="en-US" sz="319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Problemas de compatibilidad con Direct3D11 al usar matrices personalizadas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0238" y="6545429"/>
            <a:ext cx="7582659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Solución: uso de </a:t>
            </a:r>
            <a:r>
              <a:rPr lang="en-US" b="true" sz="3200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OpenGLCore</a:t>
            </a:r>
            <a:r>
              <a:rPr lang="en-US" sz="32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como API gráfica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53506" y="4983562"/>
            <a:ext cx="9980987" cy="97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48"/>
              </a:lnSpc>
              <a:spcBef>
                <a:spcPct val="0"/>
              </a:spcBef>
            </a:pPr>
            <a:r>
              <a:rPr lang="en-US" sz="653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Muestra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931" t="0" r="-5011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478312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ÍNDICE DE LA PRESENTACIÓN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750332" y="9175437"/>
            <a:ext cx="508968" cy="165727"/>
            <a:chOff x="0" y="0"/>
            <a:chExt cx="1560133" cy="508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82269" y="2909498"/>
            <a:ext cx="11000849" cy="54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OBJETIVOS DEL PROYECTO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PROCESO DE DESARROLLO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INSPIRACIÓN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ORGANIZACIÓN</a:t>
            </a:r>
          </a:p>
          <a:p>
            <a:pPr algn="l"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IMPLEMENTACIÓN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SCENEMANAGER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PARSER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 strike="noStrike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MUESTRA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18630" y="0"/>
            <a:ext cx="7569370" cy="10287000"/>
            <a:chOff x="0" y="0"/>
            <a:chExt cx="1291123" cy="17546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1123" cy="1754675"/>
            </a:xfrm>
            <a:custGeom>
              <a:avLst/>
              <a:gdLst/>
              <a:ahLst/>
              <a:cxnLst/>
              <a:rect r="r" b="b" t="t" l="l"/>
              <a:pathLst>
                <a:path h="1754675" w="1291123">
                  <a:moveTo>
                    <a:pt x="0" y="0"/>
                  </a:moveTo>
                  <a:lnTo>
                    <a:pt x="1291123" y="0"/>
                  </a:lnTo>
                  <a:lnTo>
                    <a:pt x="1291123" y="1754675"/>
                  </a:lnTo>
                  <a:lnTo>
                    <a:pt x="0" y="1754675"/>
                  </a:lnTo>
                  <a:close/>
                </a:path>
              </a:pathLst>
            </a:custGeom>
            <a:blipFill>
              <a:blip r:embed="rId3"/>
              <a:stretch>
                <a:fillRect l="-29231" t="0" r="-7475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84913" y="1173780"/>
            <a:ext cx="742873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OBJETIVOS DEL 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29310"/>
            <a:ext cx="9248931" cy="40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El proyecto busca familiarizarnos con la creación de una escena 3D, posicionando modelos mediante transformaciones, cargando archivos OBJ con un parser propio e incorporando cámaras e interacciones. También incluye un objeto jerárquico.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65950" y="2494506"/>
            <a:ext cx="9980987" cy="97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48"/>
              </a:lnSpc>
              <a:spcBef>
                <a:spcPct val="0"/>
              </a:spcBef>
            </a:pPr>
            <a:r>
              <a:rPr lang="en-US" sz="653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Proceso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178952" y="4716647"/>
            <a:ext cx="1259441" cy="125944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483814" y="4716647"/>
            <a:ext cx="1259441" cy="125944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788604" y="4716647"/>
            <a:ext cx="1259441" cy="125944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160189" y="6553185"/>
            <a:ext cx="3357898" cy="53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Inspiración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65051" y="6553185"/>
            <a:ext cx="3357898" cy="53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Organización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9841" y="6553185"/>
            <a:ext cx="3357898" cy="530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2"/>
              </a:lnSpc>
            </a:pPr>
            <a:r>
              <a:rPr lang="en-US" sz="348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Implementación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37285" y="4911394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A6BCC2"/>
                </a:solidFill>
                <a:latin typeface="Questrial"/>
                <a:ea typeface="Questrial"/>
                <a:cs typeface="Questrial"/>
                <a:sym typeface="Questrial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42147" y="4911394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A6BCC2"/>
                </a:solidFill>
                <a:latin typeface="Questrial"/>
                <a:ea typeface="Questrial"/>
                <a:cs typeface="Questrial"/>
                <a:sym typeface="Questrial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46937" y="4911394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A6BCC2"/>
                </a:solidFill>
                <a:latin typeface="Questrial"/>
                <a:ea typeface="Questrial"/>
                <a:cs typeface="Questrial"/>
                <a:sym typeface="Questrial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24918" y="7387497"/>
            <a:ext cx="4028440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Usamos Minecraft para diseñar un prototipo visual del monoambiente y definir la idea general.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129780" y="7387497"/>
            <a:ext cx="4028440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Dividimos tareas según prioridades y responsabilidades, para trabajar de forma más eficiente.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434570" y="7387497"/>
            <a:ext cx="402844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Construimos la escena final en Unity con modelos, transformaciones, cámaras e interacciones.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53571"/>
            <a:ext cx="7607547" cy="4060528"/>
          </a:xfrm>
          <a:custGeom>
            <a:avLst/>
            <a:gdLst/>
            <a:ahLst/>
            <a:cxnLst/>
            <a:rect r="r" b="b" t="t" l="l"/>
            <a:pathLst>
              <a:path h="4060528" w="7607547">
                <a:moveTo>
                  <a:pt x="0" y="0"/>
                </a:moveTo>
                <a:lnTo>
                  <a:pt x="7607547" y="0"/>
                </a:lnTo>
                <a:lnTo>
                  <a:pt x="7607547" y="4060528"/>
                </a:lnTo>
                <a:lnTo>
                  <a:pt x="0" y="4060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64387" y="3853571"/>
            <a:ext cx="6983024" cy="3927951"/>
          </a:xfrm>
          <a:custGeom>
            <a:avLst/>
            <a:gdLst/>
            <a:ahLst/>
            <a:cxnLst/>
            <a:rect r="r" b="b" t="t" l="l"/>
            <a:pathLst>
              <a:path h="3927951" w="6983024">
                <a:moveTo>
                  <a:pt x="0" y="0"/>
                </a:moveTo>
                <a:lnTo>
                  <a:pt x="6983024" y="0"/>
                </a:lnTo>
                <a:lnTo>
                  <a:pt x="6983024" y="3927951"/>
                </a:lnTo>
                <a:lnTo>
                  <a:pt x="0" y="3927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33007" y="1489804"/>
            <a:ext cx="7062762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Inspiración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70942" y="8261168"/>
            <a:ext cx="3923064" cy="659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7"/>
              </a:lnSpc>
              <a:spcBef>
                <a:spcPct val="0"/>
              </a:spcBef>
            </a:pPr>
            <a:r>
              <a:rPr lang="en-US" sz="386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Minecraft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94367" y="8261168"/>
            <a:ext cx="3923064" cy="659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7"/>
              </a:lnSpc>
              <a:spcBef>
                <a:spcPct val="0"/>
              </a:spcBef>
            </a:pPr>
            <a:r>
              <a:rPr lang="en-US" sz="386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Paint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667" y="0"/>
            <a:ext cx="18711333" cy="10525125"/>
          </a:xfrm>
          <a:custGeom>
            <a:avLst/>
            <a:gdLst/>
            <a:ahLst/>
            <a:cxnLst/>
            <a:rect r="r" b="b" t="t" l="l"/>
            <a:pathLst>
              <a:path h="10525125" w="18711333">
                <a:moveTo>
                  <a:pt x="0" y="0"/>
                </a:moveTo>
                <a:lnTo>
                  <a:pt x="18711334" y="0"/>
                </a:lnTo>
                <a:lnTo>
                  <a:pt x="18711334" y="10525125"/>
                </a:lnTo>
                <a:lnTo>
                  <a:pt x="0" y="10525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78923" y="3900697"/>
            <a:ext cx="8369516" cy="5376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</a:p>
          <a:p>
            <a:pPr algn="l">
              <a:lnSpc>
                <a:spcPts val="4048"/>
              </a:lnSpc>
            </a:pPr>
          </a:p>
          <a:p>
            <a:pPr algn="l">
              <a:lnSpc>
                <a:spcPts val="4048"/>
              </a:lnSpc>
              <a:spcBef>
                <a:spcPct val="0"/>
              </a:spcBef>
            </a:pPr>
            <a:r>
              <a:rPr lang="en-US" sz="289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Como equipo, pensamos en conjunto cómo dividir el problema general en partes y definimos las responsabilidades de cada sección, obteniendo estas dos partes . Nos organizamos principalmente a través de </a:t>
            </a:r>
            <a:r>
              <a:rPr lang="en-US" b="true" sz="2891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Discord </a:t>
            </a:r>
            <a:r>
              <a:rPr lang="en-US" sz="289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y utilizamos </a:t>
            </a:r>
            <a:r>
              <a:rPr lang="en-US" b="true" sz="2891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GitHub</a:t>
            </a:r>
            <a:r>
              <a:rPr lang="en-US" sz="289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para el control de versiones.</a:t>
            </a:r>
          </a:p>
          <a:p>
            <a:pPr algn="l">
              <a:lnSpc>
                <a:spcPts val="4048"/>
              </a:lnSpc>
              <a:spcBef>
                <a:spcPct val="0"/>
              </a:spcBef>
            </a:pPr>
          </a:p>
          <a:p>
            <a:pPr algn="l">
              <a:lnSpc>
                <a:spcPts val="4048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852531" y="1798976"/>
            <a:ext cx="7765426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99"/>
              </a:lnSpc>
            </a:pPr>
            <a:r>
              <a:rPr lang="en-US" sz="99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Organización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7773" y="3722734"/>
            <a:ext cx="8369516" cy="452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8"/>
              </a:lnSpc>
            </a:pPr>
          </a:p>
          <a:p>
            <a:pPr algn="ctr">
              <a:lnSpc>
                <a:spcPts val="4048"/>
              </a:lnSpc>
            </a:pPr>
          </a:p>
          <a:p>
            <a:pPr algn="ctr">
              <a:lnSpc>
                <a:spcPts val="4048"/>
              </a:lnSpc>
            </a:pPr>
            <a:r>
              <a:rPr lang="en-US" sz="289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Nuestro proyecto esta principalmente construido a partir de 2 scripts llamados: </a:t>
            </a:r>
          </a:p>
          <a:p>
            <a:pPr algn="ctr">
              <a:lnSpc>
                <a:spcPts val="4048"/>
              </a:lnSpc>
            </a:pPr>
            <a:r>
              <a:rPr lang="en-US" sz="2891" b="true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SceneManager.c</a:t>
            </a:r>
            <a:r>
              <a:rPr lang="en-US" sz="289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 y </a:t>
            </a:r>
            <a:r>
              <a:rPr lang="en-US" sz="2891" b="true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ObjParser.cs. </a:t>
            </a:r>
          </a:p>
          <a:p>
            <a:pPr algn="l">
              <a:lnSpc>
                <a:spcPts val="4048"/>
              </a:lnSpc>
            </a:pPr>
          </a:p>
          <a:p>
            <a:pPr algn="l">
              <a:lnSpc>
                <a:spcPts val="4048"/>
              </a:lnSpc>
              <a:spcBef>
                <a:spcPct val="0"/>
              </a:spcBef>
            </a:pPr>
          </a:p>
          <a:p>
            <a:pPr algn="l">
              <a:lnSpc>
                <a:spcPts val="4048"/>
              </a:lnSpc>
              <a:spcBef>
                <a:spcPct val="0"/>
              </a:spcBef>
            </a:pPr>
          </a:p>
          <a:p>
            <a:pPr algn="l">
              <a:lnSpc>
                <a:spcPts val="40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8982" y="3355975"/>
            <a:ext cx="14992758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Responsabilidades: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Definición de matrices para el renderizado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Comportamiento de camaras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Acomodar objetos en la escena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Crear el objeto jerárquico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55263" y="904875"/>
            <a:ext cx="664019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SceneManager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8982" y="3355975"/>
            <a:ext cx="14992758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Matriz de modelado: Ubica al objeto en base a las coordenadas del mundo.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Matriz de vista: Ubica al objeto en referencia a la coordenada de la camara.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Matriz de proyección: Transforma la escena en 2D aplicando perspectiva o proyección ortografica.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10801" y="904875"/>
            <a:ext cx="1152912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Matrices de transformación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2969"/>
            <a:ext cx="18435500" cy="10369969"/>
          </a:xfrm>
          <a:custGeom>
            <a:avLst/>
            <a:gdLst/>
            <a:ahLst/>
            <a:cxnLst/>
            <a:rect r="r" b="b" t="t" l="l"/>
            <a:pathLst>
              <a:path h="10369969" w="18435500">
                <a:moveTo>
                  <a:pt x="0" y="0"/>
                </a:moveTo>
                <a:lnTo>
                  <a:pt x="18435500" y="0"/>
                </a:lnTo>
                <a:lnTo>
                  <a:pt x="18435500" y="10369969"/>
                </a:lnTo>
                <a:lnTo>
                  <a:pt x="0" y="10369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566205" y="3907436"/>
            <a:ext cx="7007503" cy="3947889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18073" y="3907436"/>
            <a:ext cx="6575378" cy="370443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017378" y="904875"/>
            <a:ext cx="391596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Camaras: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46863" y="2648628"/>
            <a:ext cx="482981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Cámara fps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94731" y="2648628"/>
            <a:ext cx="615045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Cámara orbital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DAGmCwpkBMY</dc:identifier>
  <dcterms:modified xsi:type="dcterms:W3CDTF">2011-08-01T06:04:30Z</dcterms:modified>
  <cp:revision>1</cp:revision>
  <dc:title>Presentación Proyecto 1</dc:title>
</cp:coreProperties>
</file>